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9144000"/>
  <p:notesSz cx="6858000" cy="9144000"/>
  <p:embeddedFontLst>
    <p:embeddedFont>
      <p:font typeface="Nunito Sans Light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Nuni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iNsfEmmp+RAErkq2v/nd+NLzW1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NunitoSans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NunitoSans-italic.fntdata"/><Relationship Id="rId25" Type="http://schemas.openxmlformats.org/officeDocument/2006/relationships/font" Target="fonts/NunitoSans-bold.fntdata"/><Relationship Id="rId28" Type="http://customschemas.google.com/relationships/presentationmetadata" Target="metadata"/><Relationship Id="rId27" Type="http://schemas.openxmlformats.org/officeDocument/2006/relationships/font" Target="fonts/Nunito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NunitoSansLight-bold.fntdata"/><Relationship Id="rId16" Type="http://schemas.openxmlformats.org/officeDocument/2006/relationships/font" Target="fonts/NunitoSansLight-regular.fntdata"/><Relationship Id="rId19" Type="http://schemas.openxmlformats.org/officeDocument/2006/relationships/font" Target="fonts/NunitoSansLight-boldItalic.fntdata"/><Relationship Id="rId18" Type="http://schemas.openxmlformats.org/officeDocument/2006/relationships/font" Target="fonts/NunitoSansLigh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92" name="Google Shape;92;p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8" name="Google Shape;128;p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53" name="Google Shape;153;p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82" name="Google Shape;182;p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Gendern?</a:t>
            </a:r>
            <a:endParaRPr/>
          </a:p>
        </p:txBody>
      </p:sp>
      <p:sp>
        <p:nvSpPr>
          <p:cNvPr id="191" name="Google Shape;191;p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02" name="Google Shape;202;p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13" name="Google Shape;213;p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Hier kann der Demo Klubraum beispielshaft gezeigt werden, um ein Gefühl dafür zu bekommen, wie es aussehen könnte. beispielklammern (hier könnte demo kommen)</a:t>
            </a:r>
            <a:endParaRPr/>
          </a:p>
        </p:txBody>
      </p:sp>
      <p:sp>
        <p:nvSpPr>
          <p:cNvPr id="244" name="Google Shape;24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45" name="Google Shape;245;p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 type="title">
  <p:cSld name="TITLE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 amt="29000"/>
          </a:blip>
          <a:srcRect b="33494" l="0" r="0" t="-33"/>
          <a:stretch/>
        </p:blipFill>
        <p:spPr>
          <a:xfrm>
            <a:off x="0" y="0"/>
            <a:ext cx="9144000" cy="40536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3"/>
          <p:cNvSpPr txBox="1"/>
          <p:nvPr>
            <p:ph type="ctrTitle"/>
          </p:nvPr>
        </p:nvSpPr>
        <p:spPr>
          <a:xfrm>
            <a:off x="4503607" y="4503957"/>
            <a:ext cx="3583906" cy="7252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  <a:defRPr b="0" i="0" sz="2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4503607" y="5309299"/>
            <a:ext cx="3583907" cy="335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i="0" sz="1600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/>
          <p:nvPr/>
        </p:nvSpPr>
        <p:spPr>
          <a:xfrm>
            <a:off x="5839817" y="3537762"/>
            <a:ext cx="945043" cy="926168"/>
          </a:xfrm>
          <a:prstGeom prst="roundRect">
            <a:avLst>
              <a:gd fmla="val 33369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0412" y="3739328"/>
            <a:ext cx="604572" cy="52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887" y="448018"/>
            <a:ext cx="2754746" cy="596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2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2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75" name="Google Shape;75;p22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el und Inhalt" showMasterSp="0">
  <p:cSld name="6_Titel und Inhal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4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1" name="Google Shape;8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6651" y="132119"/>
            <a:ext cx="1577538" cy="18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" name="Google Shape;23;p14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/>
          <p:nvPr>
            <p:ph type="title"/>
          </p:nvPr>
        </p:nvSpPr>
        <p:spPr>
          <a:xfrm>
            <a:off x="4194494" y="365126"/>
            <a:ext cx="432085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" type="body"/>
          </p:nvPr>
        </p:nvSpPr>
        <p:spPr>
          <a:xfrm>
            <a:off x="4194494" y="1825625"/>
            <a:ext cx="4320855" cy="421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29" name="Google Shape;29;p15"/>
          <p:cNvCxnSpPr/>
          <p:nvPr/>
        </p:nvCxnSpPr>
        <p:spPr>
          <a:xfrm rot="10800000">
            <a:off x="4152549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" name="Google Shape;30;p15"/>
          <p:cNvSpPr/>
          <p:nvPr/>
        </p:nvSpPr>
        <p:spPr>
          <a:xfrm>
            <a:off x="0" y="0"/>
            <a:ext cx="3531765" cy="6858000"/>
          </a:xfrm>
          <a:prstGeom prst="rect">
            <a:avLst/>
          </a:prstGeom>
          <a:solidFill>
            <a:srgbClr val="212121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el und Inhalt" showMasterSp="0">
  <p:cSld name="3_Titel und Inhal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8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6"/>
          <p:cNvSpPr txBox="1"/>
          <p:nvPr>
            <p:ph type="title"/>
          </p:nvPr>
        </p:nvSpPr>
        <p:spPr>
          <a:xfrm>
            <a:off x="633918" y="365126"/>
            <a:ext cx="78814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" type="body"/>
          </p:nvPr>
        </p:nvSpPr>
        <p:spPr>
          <a:xfrm>
            <a:off x="633918" y="1825625"/>
            <a:ext cx="7881432" cy="421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" name="Google Shape;3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6651" y="132119"/>
            <a:ext cx="1577538" cy="18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el und Inhalt" showMasterSp="0">
  <p:cSld name="4_Titel und Inhal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7"/>
          <p:cNvSpPr txBox="1"/>
          <p:nvPr>
            <p:ph type="title"/>
          </p:nvPr>
        </p:nvSpPr>
        <p:spPr>
          <a:xfrm>
            <a:off x="633918" y="2697956"/>
            <a:ext cx="78814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b="1"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42" name="Google Shape;42;p17"/>
          <p:cNvCxnSpPr/>
          <p:nvPr/>
        </p:nvCxnSpPr>
        <p:spPr>
          <a:xfrm rot="10800000">
            <a:off x="599113" y="292844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" name="Google Shape;4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6651" y="132119"/>
            <a:ext cx="1577538" cy="18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el und Inhalt">
  <p:cSld name="2_Titel und Inhal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628650" y="1825625"/>
            <a:ext cx="7886700" cy="421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48" name="Google Shape;48;p18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el und Inhalt" showMasterSp="0">
  <p:cSld name="5_Titel und Inhal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/>
          <p:nvPr/>
        </p:nvSpPr>
        <p:spPr>
          <a:xfrm>
            <a:off x="5612235" y="0"/>
            <a:ext cx="3531765" cy="6858000"/>
          </a:xfrm>
          <a:prstGeom prst="rect">
            <a:avLst/>
          </a:prstGeom>
          <a:solidFill>
            <a:srgbClr val="212121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6651" y="132119"/>
            <a:ext cx="1577538" cy="18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9"/>
          <p:cNvSpPr txBox="1"/>
          <p:nvPr>
            <p:ph type="title"/>
          </p:nvPr>
        </p:nvSpPr>
        <p:spPr>
          <a:xfrm>
            <a:off x="628650" y="365126"/>
            <a:ext cx="46849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" type="body"/>
          </p:nvPr>
        </p:nvSpPr>
        <p:spPr>
          <a:xfrm>
            <a:off x="628650" y="1825625"/>
            <a:ext cx="4684950" cy="421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4" name="Google Shape;54;p19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" name="Google Shape;55;p19"/>
          <p:cNvSpPr txBox="1"/>
          <p:nvPr/>
        </p:nvSpPr>
        <p:spPr>
          <a:xfrm>
            <a:off x="0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6" name="Google Shape;56;p19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2000"/>
              <a:buNone/>
              <a:defRPr sz="2000">
                <a:solidFill>
                  <a:srgbClr val="91919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800"/>
              <a:buNone/>
              <a:defRPr sz="1800">
                <a:solidFill>
                  <a:srgbClr val="91919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None/>
              <a:defRPr sz="1600">
                <a:solidFill>
                  <a:srgbClr val="919191"/>
                </a:solidFill>
              </a:defRPr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61" name="Google Shape;61;p20"/>
          <p:cNvCxnSpPr/>
          <p:nvPr/>
        </p:nvCxnSpPr>
        <p:spPr>
          <a:xfrm rot="10800000">
            <a:off x="599113" y="2904317"/>
            <a:ext cx="0" cy="1518526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67" name="Google Shape;67;p21"/>
          <p:cNvCxnSpPr/>
          <p:nvPr/>
        </p:nvCxnSpPr>
        <p:spPr>
          <a:xfrm rot="10800000">
            <a:off x="599113" y="595619"/>
            <a:ext cx="0" cy="838898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486653" y="127316"/>
            <a:ext cx="1580784" cy="191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2"/>
          <p:cNvSpPr txBox="1"/>
          <p:nvPr>
            <p:ph idx="1" type="body"/>
          </p:nvPr>
        </p:nvSpPr>
        <p:spPr>
          <a:xfrm>
            <a:off x="628650" y="1825625"/>
            <a:ext cx="7886700" cy="421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23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Relationship Id="rId4" Type="http://schemas.openxmlformats.org/officeDocument/2006/relationships/image" Target="../media/image28.png"/><Relationship Id="rId9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4503607" y="4503957"/>
            <a:ext cx="3583906" cy="7252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</a:pPr>
            <a:r>
              <a:rPr lang="de-DE">
                <a:solidFill>
                  <a:schemeClr val="accent2"/>
                </a:solidFill>
              </a:rPr>
              <a:t>Klubraum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4503607" y="5309299"/>
            <a:ext cx="3583907" cy="335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de-DE">
                <a:solidFill>
                  <a:schemeClr val="accent2"/>
                </a:solidFill>
              </a:rPr>
              <a:t>Die App für Gruppen und Vereine.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de-DE"/>
              <a:t>Kosten</a:t>
            </a:r>
            <a:br>
              <a:rPr b="1" lang="de-DE"/>
            </a:br>
            <a:r>
              <a:rPr lang="de-DE"/>
              <a:t>für den Verein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628650" y="2138663"/>
            <a:ext cx="3786900" cy="3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Basisfunktionen: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sind und bleiben kostenlos!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Neue Funktionen: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manche nur in kostenpflichtiger Premiumversion erhältlich</a:t>
            </a:r>
            <a:endParaRPr/>
          </a:p>
          <a:p>
            <a:pPr indent="-1206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Klubraum kann für jeden Verein dauerhaft </a:t>
            </a:r>
            <a:r>
              <a:rPr b="1" lang="de-DE" sz="1700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kostenlos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und </a:t>
            </a:r>
            <a:r>
              <a:rPr b="1" lang="de-DE" sz="1700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datenschutzkonform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genutzt werden.</a:t>
            </a:r>
            <a:endParaRPr/>
          </a:p>
        </p:txBody>
      </p:sp>
      <p:sp>
        <p:nvSpPr>
          <p:cNvPr id="256" name="Google Shape;256;p10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9838" y="2718713"/>
            <a:ext cx="3774162" cy="377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 txBox="1"/>
          <p:nvPr>
            <p:ph type="title"/>
          </p:nvPr>
        </p:nvSpPr>
        <p:spPr>
          <a:xfrm>
            <a:off x="633918" y="2697956"/>
            <a:ext cx="78814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</a:pPr>
            <a:r>
              <a:rPr lang="de-DE"/>
              <a:t>Offene Themen und Fragen</a:t>
            </a:r>
            <a:endParaRPr/>
          </a:p>
        </p:txBody>
      </p:sp>
      <p:sp>
        <p:nvSpPr>
          <p:cNvPr id="263" name="Google Shape;263;p11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4" name="Google Shape;264;p11"/>
          <p:cNvSpPr txBox="1"/>
          <p:nvPr/>
        </p:nvSpPr>
        <p:spPr>
          <a:xfrm>
            <a:off x="3013720" y="4976171"/>
            <a:ext cx="311655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DANKE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idx="4294967295"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r>
              <a:rPr b="1" lang="de-DE">
                <a:solidFill>
                  <a:schemeClr val="lt1"/>
                </a:solidFill>
              </a:rPr>
              <a:t>Aktuelle Situation</a:t>
            </a:r>
            <a:br>
              <a:rPr b="1" lang="de-DE">
                <a:solidFill>
                  <a:schemeClr val="lt1"/>
                </a:solidFill>
              </a:rPr>
            </a:br>
            <a:r>
              <a:rPr lang="de-DE">
                <a:solidFill>
                  <a:schemeClr val="lt1"/>
                </a:solidFill>
              </a:rPr>
              <a:t>in unserem Verein</a:t>
            </a:r>
            <a:endParaRPr/>
          </a:p>
        </p:txBody>
      </p:sp>
      <p:sp>
        <p:nvSpPr>
          <p:cNvPr id="95" name="Google Shape;95;p2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219176" y="6519836"/>
            <a:ext cx="82961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[Beispiele sind in eckigen Klammern dargestellt und können an den eigenen Verein angepasst werden]</a:t>
            </a:r>
            <a:endParaRPr/>
          </a:p>
        </p:txBody>
      </p:sp>
      <p:grpSp>
        <p:nvGrpSpPr>
          <p:cNvPr id="97" name="Google Shape;97;p2"/>
          <p:cNvGrpSpPr/>
          <p:nvPr/>
        </p:nvGrpSpPr>
        <p:grpSpPr>
          <a:xfrm>
            <a:off x="1007235" y="1601326"/>
            <a:ext cx="3346775" cy="3508041"/>
            <a:chOff x="3287407" y="2658207"/>
            <a:chExt cx="1990250" cy="2761656"/>
          </a:xfrm>
        </p:grpSpPr>
        <p:sp>
          <p:nvSpPr>
            <p:cNvPr id="98" name="Google Shape;98;p2"/>
            <p:cNvSpPr/>
            <p:nvPr/>
          </p:nvSpPr>
          <p:spPr>
            <a:xfrm>
              <a:off x="3287407" y="2658207"/>
              <a:ext cx="1990250" cy="1983834"/>
            </a:xfrm>
            <a:prstGeom prst="round2SameRect">
              <a:avLst>
                <a:gd fmla="val 8000" name="adj1"/>
                <a:gd fmla="val 0" name="adj2"/>
              </a:avLst>
            </a:prstGeom>
            <a:solidFill>
              <a:schemeClr val="lt1">
                <a:alpha val="35686"/>
              </a:schemeClr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" name="Google Shape;99;p2"/>
            <p:cNvGrpSpPr/>
            <p:nvPr/>
          </p:nvGrpSpPr>
          <p:grpSpPr>
            <a:xfrm>
              <a:off x="3287407" y="4629021"/>
              <a:ext cx="1990250" cy="790842"/>
              <a:chOff x="3202429" y="4356247"/>
              <a:chExt cx="1412515" cy="527393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3202429" y="4356247"/>
                <a:ext cx="1412515" cy="321293"/>
              </a:xfrm>
              <a:prstGeom prst="rect">
                <a:avLst/>
              </a:prstGeom>
              <a:solidFill>
                <a:schemeClr val="accent2"/>
              </a:solidFill>
              <a:ln cap="flat" cmpd="sng" w="127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2"/>
              <p:cNvSpPr txBox="1"/>
              <p:nvPr/>
            </p:nvSpPr>
            <p:spPr>
              <a:xfrm>
                <a:off x="3202429" y="4370481"/>
                <a:ext cx="994729" cy="5131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87625" spcFirstLastPara="1" rIns="2920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300"/>
                  <a:buFont typeface="Arial"/>
                  <a:buNone/>
                </a:pPr>
                <a:r>
                  <a:t/>
                </a:r>
                <a:endParaRPr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" name="Google Shape;102;p2"/>
          <p:cNvSpPr txBox="1"/>
          <p:nvPr/>
        </p:nvSpPr>
        <p:spPr>
          <a:xfrm>
            <a:off x="1008176" y="4214453"/>
            <a:ext cx="33284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[unübersichtlich]</a:t>
            </a: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>
            <a:off x="1222573" y="1779263"/>
            <a:ext cx="3038603" cy="720000"/>
            <a:chOff x="636887" y="2052149"/>
            <a:chExt cx="2873612" cy="654602"/>
          </a:xfrm>
        </p:grpSpPr>
        <p:sp>
          <p:nvSpPr>
            <p:cNvPr id="104" name="Google Shape;104;p2"/>
            <p:cNvSpPr txBox="1"/>
            <p:nvPr/>
          </p:nvSpPr>
          <p:spPr>
            <a:xfrm>
              <a:off x="1417637" y="2224711"/>
              <a:ext cx="2092862" cy="377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2000"/>
                <a:buFont typeface="Arial"/>
                <a:buNone/>
              </a:pPr>
              <a:r>
                <a:rPr b="1" lang="de-DE" sz="2000" u="none">
                  <a:solidFill>
                    <a:schemeClr val="accent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Kommunikation</a:t>
              </a:r>
              <a:endParaRPr/>
            </a:p>
          </p:txBody>
        </p:sp>
        <p:pic>
          <p:nvPicPr>
            <p:cNvPr descr="Customer review outline" id="105" name="Google Shape;105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6887" y="2052149"/>
              <a:ext cx="654602" cy="6546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9172" y="2684889"/>
            <a:ext cx="835645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@ with solid fill" id="107" name="Google Shape;10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4264" y="2598730"/>
            <a:ext cx="1011044" cy="1011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"/>
          <p:cNvGrpSpPr/>
          <p:nvPr/>
        </p:nvGrpSpPr>
        <p:grpSpPr>
          <a:xfrm>
            <a:off x="5067600" y="1616554"/>
            <a:ext cx="3510667" cy="3508041"/>
            <a:chOff x="5067600" y="2035198"/>
            <a:chExt cx="3510667" cy="3508041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5067600" y="2035198"/>
              <a:ext cx="3346775" cy="3508041"/>
              <a:chOff x="3287407" y="2658207"/>
              <a:chExt cx="1990250" cy="2761656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3287407" y="2658207"/>
                <a:ext cx="1990250" cy="1983834"/>
              </a:xfrm>
              <a:prstGeom prst="round2SameRect">
                <a:avLst>
                  <a:gd fmla="val 8000" name="adj1"/>
                  <a:gd fmla="val 0" name="adj2"/>
                </a:avLst>
              </a:prstGeom>
              <a:solidFill>
                <a:schemeClr val="lt1">
                  <a:alpha val="35686"/>
                </a:schemeClr>
              </a:solidFill>
              <a:ln cap="flat" cmpd="sng" w="127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1" name="Google Shape;111;p2"/>
              <p:cNvGrpSpPr/>
              <p:nvPr/>
            </p:nvGrpSpPr>
            <p:grpSpPr>
              <a:xfrm>
                <a:off x="3287407" y="4629021"/>
                <a:ext cx="1990250" cy="790842"/>
                <a:chOff x="3202429" y="4356247"/>
                <a:chExt cx="1412515" cy="527393"/>
              </a:xfrm>
            </p:grpSpPr>
            <p:sp>
              <p:nvSpPr>
                <p:cNvPr id="112" name="Google Shape;112;p2"/>
                <p:cNvSpPr/>
                <p:nvPr/>
              </p:nvSpPr>
              <p:spPr>
                <a:xfrm>
                  <a:off x="3202429" y="4356247"/>
                  <a:ext cx="1412515" cy="321293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127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" name="Google Shape;113;p2"/>
                <p:cNvSpPr txBox="1"/>
                <p:nvPr/>
              </p:nvSpPr>
              <p:spPr>
                <a:xfrm>
                  <a:off x="3202429" y="4370481"/>
                  <a:ext cx="994729" cy="51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87625" spcFirstLastPara="1" rIns="2920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300"/>
                    <a:buFont typeface="Arial"/>
                    <a:buNone/>
                  </a:pPr>
                  <a:r>
                    <a:t/>
                  </a:r>
                  <a:endParaRPr sz="2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4" name="Google Shape;114;p2"/>
            <p:cNvGrpSpPr/>
            <p:nvPr/>
          </p:nvGrpSpPr>
          <p:grpSpPr>
            <a:xfrm>
              <a:off x="5291276" y="2137168"/>
              <a:ext cx="3286991" cy="720000"/>
              <a:chOff x="5627461" y="2052908"/>
              <a:chExt cx="3286991" cy="720000"/>
            </a:xfrm>
          </p:grpSpPr>
          <p:sp>
            <p:nvSpPr>
              <p:cNvPr id="115" name="Google Shape;115;p2"/>
              <p:cNvSpPr txBox="1"/>
              <p:nvPr/>
            </p:nvSpPr>
            <p:spPr>
              <a:xfrm>
                <a:off x="6542916" y="2274083"/>
                <a:ext cx="2371536" cy="420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2000"/>
                  <a:buFont typeface="Arial"/>
                  <a:buNone/>
                </a:pPr>
                <a:r>
                  <a:rPr b="1" lang="de-DE" sz="2000" u="none">
                    <a:solidFill>
                      <a:schemeClr val="accent2"/>
                    </a:solidFill>
                    <a:latin typeface="Nunito Sans"/>
                    <a:ea typeface="Nunito Sans"/>
                    <a:cs typeface="Nunito Sans"/>
                    <a:sym typeface="Nunito Sans"/>
                  </a:rPr>
                  <a:t>Terminplanung</a:t>
                </a:r>
                <a:endParaRPr/>
              </a:p>
            </p:txBody>
          </p:sp>
          <p:pic>
            <p:nvPicPr>
              <p:cNvPr descr="Daily calendar with solid fill" id="116" name="Google Shape;116;p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627461" y="2052908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A blue calendar with white numbers&#10;&#10;Description automatically generated with low confidence" id="117" name="Google Shape;117;p2"/>
            <p:cNvPicPr preferRelativeResize="0"/>
            <p:nvPr/>
          </p:nvPicPr>
          <p:blipFill rotWithShape="1">
            <a:blip r:embed="rId8">
              <a:alphaModFix/>
            </a:blip>
            <a:srcRect b="26646" l="0" r="-293" t="0"/>
            <a:stretch/>
          </p:blipFill>
          <p:spPr>
            <a:xfrm>
              <a:off x="6582017" y="3129595"/>
              <a:ext cx="1493337" cy="792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/>
            <p:cNvSpPr txBox="1"/>
            <p:nvPr/>
          </p:nvSpPr>
          <p:spPr>
            <a:xfrm>
              <a:off x="5140539" y="4657167"/>
              <a:ext cx="29952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de-DE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[chaotisch]</a:t>
              </a:r>
              <a:endParaRPr/>
            </a:p>
          </p:txBody>
        </p:sp>
        <p:pic>
          <p:nvPicPr>
            <p:cNvPr id="119" name="Google Shape;119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02162" y="3085498"/>
              <a:ext cx="835645" cy="8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2"/>
          <p:cNvSpPr/>
          <p:nvPr/>
        </p:nvSpPr>
        <p:spPr>
          <a:xfrm>
            <a:off x="996535" y="5369765"/>
            <a:ext cx="7417840" cy="194057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flipH="1" rot="10800000">
            <a:off x="996536" y="5563660"/>
            <a:ext cx="7417840" cy="845740"/>
          </a:xfrm>
          <a:prstGeom prst="round2SameRect">
            <a:avLst>
              <a:gd fmla="val 8000" name="adj1"/>
              <a:gd fmla="val 0" name="adj2"/>
            </a:avLst>
          </a:prstGeom>
          <a:solidFill>
            <a:schemeClr val="lt1">
              <a:alpha val="35686"/>
            </a:schemeClr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"/>
          <p:cNvSpPr txBox="1"/>
          <p:nvPr/>
        </p:nvSpPr>
        <p:spPr>
          <a:xfrm>
            <a:off x="2048150" y="5847056"/>
            <a:ext cx="4074089" cy="364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b="1" lang="de-DE" sz="2000" u="non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Unzureichender Datenschutz</a:t>
            </a:r>
            <a:endParaRPr/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22573" y="5591283"/>
            <a:ext cx="758480" cy="78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10804" r="11948" t="0"/>
          <a:stretch/>
        </p:blipFill>
        <p:spPr>
          <a:xfrm>
            <a:off x="-1" y="0"/>
            <a:ext cx="35317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0" y="0"/>
            <a:ext cx="3531765" cy="6858000"/>
          </a:xfrm>
          <a:prstGeom prst="rect">
            <a:avLst/>
          </a:prstGeom>
          <a:solidFill>
            <a:srgbClr val="212121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 txBox="1"/>
          <p:nvPr>
            <p:ph type="title"/>
          </p:nvPr>
        </p:nvSpPr>
        <p:spPr>
          <a:xfrm>
            <a:off x="4194494" y="365126"/>
            <a:ext cx="46810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de-DE" sz="2400"/>
              <a:t>Herausforderung: </a:t>
            </a:r>
            <a:r>
              <a:rPr lang="de-DE" sz="2400"/>
              <a:t>Chaotische Gruppen-Kommunikation</a:t>
            </a:r>
            <a:endParaRPr/>
          </a:p>
        </p:txBody>
      </p:sp>
      <p:pic>
        <p:nvPicPr>
          <p:cNvPr id="133" name="Google Shape;133;p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5126"/>
            <a:ext cx="3557308" cy="6174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3"/>
          <p:cNvGrpSpPr/>
          <p:nvPr/>
        </p:nvGrpSpPr>
        <p:grpSpPr>
          <a:xfrm>
            <a:off x="4075153" y="1653749"/>
            <a:ext cx="4005093" cy="765203"/>
            <a:chOff x="4148226" y="1936051"/>
            <a:chExt cx="4367123" cy="842074"/>
          </a:xfrm>
        </p:grpSpPr>
        <p:sp>
          <p:nvSpPr>
            <p:cNvPr id="135" name="Google Shape;135;p3"/>
            <p:cNvSpPr txBox="1"/>
            <p:nvPr/>
          </p:nvSpPr>
          <p:spPr>
            <a:xfrm>
              <a:off x="5201174" y="1936051"/>
              <a:ext cx="3314175" cy="84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de-DE" sz="20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WhatsApp häufigstes Kommunikationsmedium</a:t>
              </a:r>
              <a:endParaRPr/>
            </a:p>
          </p:txBody>
        </p:sp>
        <p:pic>
          <p:nvPicPr>
            <p:cNvPr id="136" name="Google Shape;13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48226" y="1936051"/>
              <a:ext cx="842074" cy="8420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3"/>
          <p:cNvGrpSpPr/>
          <p:nvPr/>
        </p:nvGrpSpPr>
        <p:grpSpPr>
          <a:xfrm>
            <a:off x="4085322" y="2591670"/>
            <a:ext cx="3905739" cy="775283"/>
            <a:chOff x="4150963" y="3127376"/>
            <a:chExt cx="4364386" cy="842074"/>
          </a:xfrm>
        </p:grpSpPr>
        <p:pic>
          <p:nvPicPr>
            <p:cNvPr id="138" name="Google Shape;138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50963" y="3127376"/>
              <a:ext cx="842074" cy="842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3"/>
            <p:cNvSpPr txBox="1"/>
            <p:nvPr/>
          </p:nvSpPr>
          <p:spPr>
            <a:xfrm>
              <a:off x="5201174" y="3127376"/>
              <a:ext cx="3314175" cy="84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de-DE" sz="20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Chatgruppen extrem unübersichtlich</a:t>
              </a:r>
              <a:endParaRPr/>
            </a:p>
          </p:txBody>
        </p:sp>
      </p:grpSp>
      <p:grpSp>
        <p:nvGrpSpPr>
          <p:cNvPr id="140" name="Google Shape;140;p3"/>
          <p:cNvGrpSpPr/>
          <p:nvPr/>
        </p:nvGrpSpPr>
        <p:grpSpPr>
          <a:xfrm>
            <a:off x="4075153" y="3555887"/>
            <a:ext cx="3908188" cy="780323"/>
            <a:chOff x="4148226" y="4429127"/>
            <a:chExt cx="4367123" cy="847548"/>
          </a:xfrm>
        </p:grpSpPr>
        <p:pic>
          <p:nvPicPr>
            <p:cNvPr id="141" name="Google Shape;141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48226" y="4429127"/>
              <a:ext cx="847548" cy="84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3"/>
            <p:cNvSpPr txBox="1"/>
            <p:nvPr/>
          </p:nvSpPr>
          <p:spPr>
            <a:xfrm>
              <a:off x="5201174" y="4429127"/>
              <a:ext cx="3314175" cy="84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de-DE" sz="20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Terminchaos, da kein passendes Kalendertool</a:t>
              </a: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>
            <a:off x="4011984" y="4554211"/>
            <a:ext cx="3908188" cy="780323"/>
            <a:chOff x="4148226" y="5736352"/>
            <a:chExt cx="4367123" cy="847548"/>
          </a:xfrm>
        </p:grpSpPr>
        <p:pic>
          <p:nvPicPr>
            <p:cNvPr id="144" name="Google Shape;144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148226" y="5736352"/>
              <a:ext cx="847548" cy="84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3"/>
            <p:cNvSpPr txBox="1"/>
            <p:nvPr/>
          </p:nvSpPr>
          <p:spPr>
            <a:xfrm>
              <a:off x="5201174" y="5736352"/>
              <a:ext cx="3314175" cy="84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de-DE" sz="20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Unzureichender Datenschutz</a:t>
              </a:r>
              <a:endParaRPr/>
            </a:p>
          </p:txBody>
        </p:sp>
      </p:grpSp>
      <p:sp>
        <p:nvSpPr>
          <p:cNvPr id="146" name="Google Shape;146;p3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Smart Phone outline" id="147" name="Google Shape;147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34024" y="545279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4954279" y="5522354"/>
            <a:ext cx="2965893" cy="7752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Smartphone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notwendig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4"/>
          <p:cNvGrpSpPr/>
          <p:nvPr/>
        </p:nvGrpSpPr>
        <p:grpSpPr>
          <a:xfrm>
            <a:off x="2687854" y="2326280"/>
            <a:ext cx="1519968" cy="2569802"/>
            <a:chOff x="2687854" y="2326280"/>
            <a:chExt cx="1519968" cy="2569802"/>
          </a:xfrm>
        </p:grpSpPr>
        <p:pic>
          <p:nvPicPr>
            <p:cNvPr id="156" name="Google Shape;156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92160" y="2326280"/>
              <a:ext cx="1150662" cy="1150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4"/>
            <p:cNvSpPr txBox="1"/>
            <p:nvPr/>
          </p:nvSpPr>
          <p:spPr>
            <a:xfrm>
              <a:off x="2716707" y="3907072"/>
              <a:ext cx="14622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4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Terminplanung</a:t>
              </a:r>
              <a:endParaRPr/>
            </a:p>
          </p:txBody>
        </p:sp>
        <p:sp>
          <p:nvSpPr>
            <p:cNvPr id="158" name="Google Shape;158;p4"/>
            <p:cNvSpPr txBox="1"/>
            <p:nvPr/>
          </p:nvSpPr>
          <p:spPr>
            <a:xfrm>
              <a:off x="2687854" y="4249751"/>
              <a:ext cx="151996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durch modernen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Kalender und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Live-Aktualisierung</a:t>
              </a:r>
              <a:endParaRPr/>
            </a:p>
          </p:txBody>
        </p:sp>
      </p:grpSp>
      <p:grpSp>
        <p:nvGrpSpPr>
          <p:cNvPr id="159" name="Google Shape;159;p4"/>
          <p:cNvGrpSpPr/>
          <p:nvPr/>
        </p:nvGrpSpPr>
        <p:grpSpPr>
          <a:xfrm>
            <a:off x="4578472" y="2291044"/>
            <a:ext cx="1592104" cy="2602020"/>
            <a:chOff x="4578472" y="2291044"/>
            <a:chExt cx="1592104" cy="2602020"/>
          </a:xfrm>
        </p:grpSpPr>
        <p:pic>
          <p:nvPicPr>
            <p:cNvPr id="160" name="Google Shape;160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70832" y="2291044"/>
              <a:ext cx="1215099" cy="1215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4"/>
            <p:cNvSpPr txBox="1"/>
            <p:nvPr/>
          </p:nvSpPr>
          <p:spPr>
            <a:xfrm>
              <a:off x="4578472" y="3904054"/>
              <a:ext cx="15921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4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Übersichtlichkeit</a:t>
              </a:r>
              <a:endParaRPr/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4743583" y="4246733"/>
              <a:ext cx="12618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durch Areas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und integrative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Timeline</a:t>
              </a:r>
              <a:endParaRPr/>
            </a:p>
          </p:txBody>
        </p:sp>
      </p:grpSp>
      <p:sp>
        <p:nvSpPr>
          <p:cNvPr id="163" name="Google Shape;163;p4"/>
          <p:cNvSpPr txBox="1"/>
          <p:nvPr>
            <p:ph type="title"/>
          </p:nvPr>
        </p:nvSpPr>
        <p:spPr>
          <a:xfrm>
            <a:off x="631284" y="349222"/>
            <a:ext cx="78814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r>
              <a:rPr b="1" lang="de-DE"/>
              <a:t>Lösung</a:t>
            </a:r>
            <a:br>
              <a:rPr lang="de-DE"/>
            </a:br>
            <a:r>
              <a:rPr lang="de-DE" sz="2200"/>
              <a:t>Eine App für Alles und Alle!</a:t>
            </a:r>
            <a:endParaRPr/>
          </a:p>
        </p:txBody>
      </p:sp>
      <p:sp>
        <p:nvSpPr>
          <p:cNvPr id="164" name="Google Shape;164;p4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165" name="Google Shape;165;p4"/>
          <p:cNvGrpSpPr/>
          <p:nvPr/>
        </p:nvGrpSpPr>
        <p:grpSpPr>
          <a:xfrm>
            <a:off x="729653" y="2235813"/>
            <a:ext cx="1497526" cy="2681172"/>
            <a:chOff x="729653" y="2235813"/>
            <a:chExt cx="1497526" cy="2681172"/>
          </a:xfrm>
        </p:grpSpPr>
        <p:pic>
          <p:nvPicPr>
            <p:cNvPr id="166" name="Google Shape;166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5625" y="2235813"/>
              <a:ext cx="1325563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4"/>
            <p:cNvSpPr txBox="1"/>
            <p:nvPr/>
          </p:nvSpPr>
          <p:spPr>
            <a:xfrm>
              <a:off x="729653" y="3904055"/>
              <a:ext cx="14975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4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Kommunikation</a:t>
              </a:r>
              <a:endParaRPr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771324" y="4270654"/>
              <a:ext cx="12618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durch themen-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bezogenen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Chat</a:t>
              </a:r>
              <a:endParaRPr/>
            </a:p>
          </p:txBody>
        </p:sp>
      </p:grpSp>
      <p:grpSp>
        <p:nvGrpSpPr>
          <p:cNvPr id="169" name="Google Shape;169;p4"/>
          <p:cNvGrpSpPr/>
          <p:nvPr/>
        </p:nvGrpSpPr>
        <p:grpSpPr>
          <a:xfrm>
            <a:off x="460457" y="5567441"/>
            <a:ext cx="8223086" cy="1107996"/>
            <a:chOff x="861975" y="5543448"/>
            <a:chExt cx="8223086" cy="1107996"/>
          </a:xfrm>
        </p:grpSpPr>
        <p:sp>
          <p:nvSpPr>
            <p:cNvPr id="170" name="Google Shape;170;p4"/>
            <p:cNvSpPr txBox="1"/>
            <p:nvPr/>
          </p:nvSpPr>
          <p:spPr>
            <a:xfrm>
              <a:off x="1140257" y="5897391"/>
              <a:ext cx="79448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Klubraum, die europäische Antwort auf WhatsApp, Telegram und Co.</a:t>
              </a:r>
              <a:endParaRPr/>
            </a:p>
          </p:txBody>
        </p:sp>
        <p:sp>
          <p:nvSpPr>
            <p:cNvPr id="171" name="Google Shape;171;p4"/>
            <p:cNvSpPr txBox="1"/>
            <p:nvPr/>
          </p:nvSpPr>
          <p:spPr>
            <a:xfrm>
              <a:off x="861975" y="5543448"/>
              <a:ext cx="55656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6600">
                  <a:solidFill>
                    <a:schemeClr val="accent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“</a:t>
              </a:r>
              <a:endParaRPr sz="6600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172" name="Google Shape;172;p4"/>
          <p:cNvGrpSpPr/>
          <p:nvPr/>
        </p:nvGrpSpPr>
        <p:grpSpPr>
          <a:xfrm>
            <a:off x="6616160" y="2167729"/>
            <a:ext cx="1704744" cy="2725335"/>
            <a:chOff x="6616160" y="2167729"/>
            <a:chExt cx="1704744" cy="2725335"/>
          </a:xfrm>
        </p:grpSpPr>
        <p:pic>
          <p:nvPicPr>
            <p:cNvPr descr="Woman with cane outline" id="173" name="Google Shape;173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616160" y="2290732"/>
              <a:ext cx="1159127" cy="1159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n with kid outline" id="174" name="Google Shape;174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23823" y="2167729"/>
              <a:ext cx="799590" cy="799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un outline" id="175" name="Google Shape;175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521314" y="2783676"/>
              <a:ext cx="799590" cy="799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4"/>
            <p:cNvSpPr txBox="1"/>
            <p:nvPr/>
          </p:nvSpPr>
          <p:spPr>
            <a:xfrm>
              <a:off x="6778783" y="3883863"/>
              <a:ext cx="14237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4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Zugänglichkeit</a:t>
              </a:r>
              <a:endParaRPr/>
            </a:p>
          </p:txBody>
        </p:sp>
        <p:sp>
          <p:nvSpPr>
            <p:cNvPr id="177" name="Google Shape;177;p4"/>
            <p:cNvSpPr txBox="1"/>
            <p:nvPr/>
          </p:nvSpPr>
          <p:spPr>
            <a:xfrm>
              <a:off x="6933471" y="4246733"/>
              <a:ext cx="12690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92500" lnSpcReduction="20000"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für alle, auch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ohne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Smartphone, über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die Web-Version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de-DE"/>
              <a:t>Chat</a:t>
            </a:r>
            <a:br>
              <a:rPr b="1" lang="de-DE"/>
            </a:br>
            <a:r>
              <a:rPr lang="de-DE"/>
              <a:t>speziell für große Gruppen</a:t>
            </a:r>
            <a:endParaRPr/>
          </a:p>
        </p:txBody>
      </p:sp>
      <p:sp>
        <p:nvSpPr>
          <p:cNvPr id="185" name="Google Shape;185;p5"/>
          <p:cNvSpPr txBox="1"/>
          <p:nvPr/>
        </p:nvSpPr>
        <p:spPr>
          <a:xfrm>
            <a:off x="628650" y="2138663"/>
            <a:ext cx="3786831" cy="2238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Themenbezogen: 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du erhältst nur für dich relevante Nachrichten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Viele Funktionen: 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Versand von Standort, Bildern, Dokumenten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Empfänger wählbar: 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privat, vereins- oder areaweit</a:t>
            </a: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3">
            <a:alphaModFix/>
          </a:blip>
          <a:srcRect b="28179" l="0" r="0" t="0"/>
          <a:stretch/>
        </p:blipFill>
        <p:spPr>
          <a:xfrm>
            <a:off x="5453362" y="1932561"/>
            <a:ext cx="3168763" cy="492543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de-DE"/>
              <a:t>Kalender</a:t>
            </a:r>
            <a:br>
              <a:rPr b="1" lang="de-DE"/>
            </a:br>
            <a:r>
              <a:rPr lang="de-DE"/>
              <a:t>mit Anmeldefunktion</a:t>
            </a:r>
            <a:endParaRPr/>
          </a:p>
        </p:txBody>
      </p:sp>
      <p:pic>
        <p:nvPicPr>
          <p:cNvPr id="195" name="Google Shape;195;p6"/>
          <p:cNvPicPr preferRelativeResize="0"/>
          <p:nvPr/>
        </p:nvPicPr>
        <p:blipFill rotWithShape="1">
          <a:blip r:embed="rId3">
            <a:alphaModFix/>
          </a:blip>
          <a:srcRect b="14457" l="0" r="0" t="0"/>
          <a:stretch/>
        </p:blipFill>
        <p:spPr>
          <a:xfrm>
            <a:off x="5755531" y="991524"/>
            <a:ext cx="3168763" cy="586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628651" y="2138663"/>
            <a:ext cx="3716926" cy="3180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Übersichtlich und aktuell: 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Verschiedene Ansichten wählbar und Live-Aktualisierungen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Einfache Terminerstellung: 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Einzel- und Serien-Terminen 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Informierte Mitglieder: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Teilnehmer werden bei Veränderungen/ Absagen informiert</a:t>
            </a: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7" name="Google Shape;197;p6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 b="4119" l="0" r="0" t="0"/>
          <a:stretch/>
        </p:blipFill>
        <p:spPr>
          <a:xfrm>
            <a:off x="6240158" y="667766"/>
            <a:ext cx="2661276" cy="552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4">
            <a:alphaModFix/>
          </a:blip>
          <a:srcRect b="25796" l="0" r="0" t="0"/>
          <a:stretch/>
        </p:blipFill>
        <p:spPr>
          <a:xfrm>
            <a:off x="5755531" y="2396273"/>
            <a:ext cx="2778254" cy="44617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de-DE"/>
              <a:t>Timeline und Areas</a:t>
            </a:r>
            <a:br>
              <a:rPr b="1" lang="de-DE"/>
            </a:br>
            <a:r>
              <a:rPr lang="de-DE"/>
              <a:t>schaffen Übersichtlichkeit</a:t>
            </a:r>
            <a:endParaRPr/>
          </a:p>
        </p:txBody>
      </p:sp>
      <p:sp>
        <p:nvSpPr>
          <p:cNvPr id="207" name="Google Shape;207;p7"/>
          <p:cNvSpPr txBox="1"/>
          <p:nvPr/>
        </p:nvSpPr>
        <p:spPr>
          <a:xfrm>
            <a:off x="628650" y="2138663"/>
            <a:ext cx="3943350" cy="2602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Timeline: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verbindet Chat, Kalender, Fahrgemeinschaften, Mitglieder und zukünftige Features</a:t>
            </a:r>
            <a:endParaRPr b="1"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1206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1"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Areas</a:t>
            </a:r>
            <a: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: dienen zur Aufteilung in Abteilungen, Interessensgruppen, etc.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br>
              <a:rPr lang="de-DE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b="1"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8" name="Google Shape;208;p7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5864"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de-DE"/>
              <a:t>Zugänglich für Alle</a:t>
            </a:r>
            <a:br>
              <a:rPr b="1" lang="de-DE"/>
            </a:br>
            <a:r>
              <a:rPr lang="de-DE"/>
              <a:t>auch ohne Smartphone</a:t>
            </a:r>
            <a:endParaRPr/>
          </a:p>
        </p:txBody>
      </p:sp>
      <p:sp>
        <p:nvSpPr>
          <p:cNvPr id="216" name="Google Shape;216;p8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217" name="Google Shape;217;p8"/>
          <p:cNvGrpSpPr/>
          <p:nvPr/>
        </p:nvGrpSpPr>
        <p:grpSpPr>
          <a:xfrm>
            <a:off x="3311395" y="2301113"/>
            <a:ext cx="2521210" cy="3156639"/>
            <a:chOff x="3393428" y="2431742"/>
            <a:chExt cx="2521210" cy="3156639"/>
          </a:xfrm>
        </p:grpSpPr>
        <p:grpSp>
          <p:nvGrpSpPr>
            <p:cNvPr id="218" name="Google Shape;218;p8"/>
            <p:cNvGrpSpPr/>
            <p:nvPr/>
          </p:nvGrpSpPr>
          <p:grpSpPr>
            <a:xfrm>
              <a:off x="3393428" y="2431742"/>
              <a:ext cx="2521210" cy="3156639"/>
              <a:chOff x="3287407" y="2760411"/>
              <a:chExt cx="1990250" cy="265946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3287407" y="2760411"/>
                <a:ext cx="1990250" cy="1981496"/>
              </a:xfrm>
              <a:prstGeom prst="round2SameRect">
                <a:avLst>
                  <a:gd fmla="val 8000" name="adj1"/>
                  <a:gd fmla="val 0" name="adj2"/>
                </a:avLst>
              </a:prstGeom>
              <a:solidFill>
                <a:schemeClr val="lt1">
                  <a:alpha val="52941"/>
                </a:schemeClr>
              </a:solidFill>
              <a:ln cap="flat" cmpd="sng" w="127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0" name="Google Shape;220;p8"/>
              <p:cNvGrpSpPr/>
              <p:nvPr/>
            </p:nvGrpSpPr>
            <p:grpSpPr>
              <a:xfrm>
                <a:off x="3287407" y="4650377"/>
                <a:ext cx="1990250" cy="769499"/>
                <a:chOff x="3202429" y="4370481"/>
                <a:chExt cx="1412515" cy="513159"/>
              </a:xfrm>
            </p:grpSpPr>
            <p:sp>
              <p:nvSpPr>
                <p:cNvPr id="221" name="Google Shape;221;p8"/>
                <p:cNvSpPr/>
                <p:nvPr/>
              </p:nvSpPr>
              <p:spPr>
                <a:xfrm>
                  <a:off x="3202429" y="4370481"/>
                  <a:ext cx="1412515" cy="513159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127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2" name="Google Shape;222;p8"/>
                <p:cNvSpPr txBox="1"/>
                <p:nvPr/>
              </p:nvSpPr>
              <p:spPr>
                <a:xfrm>
                  <a:off x="3202429" y="4370481"/>
                  <a:ext cx="994729" cy="51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87625" spcFirstLastPara="1" rIns="2920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Arial"/>
                    <a:buNone/>
                  </a:pPr>
                  <a:r>
                    <a:rPr lang="de-DE" sz="23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Mobile</a:t>
                  </a:r>
                  <a:endParaRPr sz="2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23" name="Google Shape;22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96653" y="2922030"/>
              <a:ext cx="1896069" cy="557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96652" y="3658191"/>
              <a:ext cx="1896069" cy="6320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5" name="Google Shape;225;p8"/>
          <p:cNvGrpSpPr/>
          <p:nvPr/>
        </p:nvGrpSpPr>
        <p:grpSpPr>
          <a:xfrm>
            <a:off x="6063141" y="2301113"/>
            <a:ext cx="2520000" cy="3156639"/>
            <a:chOff x="6145174" y="2431742"/>
            <a:chExt cx="2520000" cy="3156639"/>
          </a:xfrm>
        </p:grpSpPr>
        <p:grpSp>
          <p:nvGrpSpPr>
            <p:cNvPr id="226" name="Google Shape;226;p8"/>
            <p:cNvGrpSpPr/>
            <p:nvPr/>
          </p:nvGrpSpPr>
          <p:grpSpPr>
            <a:xfrm>
              <a:off x="6145174" y="2431742"/>
              <a:ext cx="2520000" cy="3156639"/>
              <a:chOff x="3287407" y="2760411"/>
              <a:chExt cx="1990250" cy="2659465"/>
            </a:xfrm>
          </p:grpSpPr>
          <p:sp>
            <p:nvSpPr>
              <p:cNvPr id="227" name="Google Shape;227;p8"/>
              <p:cNvSpPr/>
              <p:nvPr/>
            </p:nvSpPr>
            <p:spPr>
              <a:xfrm>
                <a:off x="3287407" y="2760411"/>
                <a:ext cx="1990250" cy="1981496"/>
              </a:xfrm>
              <a:prstGeom prst="round2SameRect">
                <a:avLst>
                  <a:gd fmla="val 8000" name="adj1"/>
                  <a:gd fmla="val 0" name="adj2"/>
                </a:avLst>
              </a:prstGeom>
              <a:solidFill>
                <a:schemeClr val="lt1">
                  <a:alpha val="52549"/>
                </a:schemeClr>
              </a:solidFill>
              <a:ln cap="flat" cmpd="sng" w="127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8" name="Google Shape;228;p8"/>
              <p:cNvGrpSpPr/>
              <p:nvPr/>
            </p:nvGrpSpPr>
            <p:grpSpPr>
              <a:xfrm>
                <a:off x="3287407" y="4650377"/>
                <a:ext cx="1990250" cy="769499"/>
                <a:chOff x="3202429" y="4370481"/>
                <a:chExt cx="1412515" cy="513159"/>
              </a:xfrm>
            </p:grpSpPr>
            <p:sp>
              <p:nvSpPr>
                <p:cNvPr id="229" name="Google Shape;229;p8"/>
                <p:cNvSpPr/>
                <p:nvPr/>
              </p:nvSpPr>
              <p:spPr>
                <a:xfrm>
                  <a:off x="3202429" y="4370481"/>
                  <a:ext cx="1412515" cy="513159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127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8"/>
                <p:cNvSpPr txBox="1"/>
                <p:nvPr/>
              </p:nvSpPr>
              <p:spPr>
                <a:xfrm>
                  <a:off x="3202429" y="4370481"/>
                  <a:ext cx="994729" cy="51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87625" spcFirstLastPara="1" rIns="2920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Arial"/>
                    <a:buNone/>
                  </a:pPr>
                  <a:r>
                    <a:rPr lang="de-DE" sz="23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Mac</a:t>
                  </a:r>
                  <a:endParaRPr sz="2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31" name="Google Shape;231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23779" y="3364473"/>
              <a:ext cx="1897199" cy="4864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8"/>
          <p:cNvGrpSpPr/>
          <p:nvPr/>
        </p:nvGrpSpPr>
        <p:grpSpPr>
          <a:xfrm>
            <a:off x="560859" y="2301113"/>
            <a:ext cx="2520000" cy="3186424"/>
            <a:chOff x="642892" y="2431742"/>
            <a:chExt cx="2520000" cy="3186424"/>
          </a:xfrm>
        </p:grpSpPr>
        <p:grpSp>
          <p:nvGrpSpPr>
            <p:cNvPr id="233" name="Google Shape;233;p8"/>
            <p:cNvGrpSpPr/>
            <p:nvPr/>
          </p:nvGrpSpPr>
          <p:grpSpPr>
            <a:xfrm>
              <a:off x="642892" y="2431742"/>
              <a:ext cx="2520000" cy="3186424"/>
              <a:chOff x="3287407" y="2760411"/>
              <a:chExt cx="1990250" cy="2659465"/>
            </a:xfrm>
          </p:grpSpPr>
          <p:sp>
            <p:nvSpPr>
              <p:cNvPr id="234" name="Google Shape;234;p8"/>
              <p:cNvSpPr/>
              <p:nvPr/>
            </p:nvSpPr>
            <p:spPr>
              <a:xfrm>
                <a:off x="3287407" y="2760411"/>
                <a:ext cx="1990250" cy="1981496"/>
              </a:xfrm>
              <a:prstGeom prst="round2SameRect">
                <a:avLst>
                  <a:gd fmla="val 8000" name="adj1"/>
                  <a:gd fmla="val 0" name="adj2"/>
                </a:avLst>
              </a:prstGeom>
              <a:solidFill>
                <a:schemeClr val="lt1">
                  <a:alpha val="35686"/>
                </a:schemeClr>
              </a:solidFill>
              <a:ln cap="flat" cmpd="sng" w="127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5" name="Google Shape;235;p8"/>
              <p:cNvGrpSpPr/>
              <p:nvPr/>
            </p:nvGrpSpPr>
            <p:grpSpPr>
              <a:xfrm>
                <a:off x="3287407" y="4650377"/>
                <a:ext cx="1990250" cy="769499"/>
                <a:chOff x="3202429" y="4370481"/>
                <a:chExt cx="1412515" cy="513159"/>
              </a:xfrm>
            </p:grpSpPr>
            <p:sp>
              <p:nvSpPr>
                <p:cNvPr id="236" name="Google Shape;236;p8"/>
                <p:cNvSpPr/>
                <p:nvPr/>
              </p:nvSpPr>
              <p:spPr>
                <a:xfrm>
                  <a:off x="3202429" y="4370481"/>
                  <a:ext cx="1412515" cy="513159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127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7" name="Google Shape;237;p8"/>
                <p:cNvSpPr txBox="1"/>
                <p:nvPr/>
              </p:nvSpPr>
              <p:spPr>
                <a:xfrm>
                  <a:off x="3202429" y="4370481"/>
                  <a:ext cx="994729" cy="51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87625" spcFirstLastPara="1" rIns="2920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Arial"/>
                    <a:buNone/>
                  </a:pPr>
                  <a:r>
                    <a:rPr lang="de-DE" sz="23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Web</a:t>
                  </a:r>
                  <a:endParaRPr sz="2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descr="Apple Safari 14.0 Icon" id="238" name="Google Shape;238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97548" y="2852054"/>
              <a:ext cx="762000" cy="75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21845" y="2803977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86628" y="3658191"/>
              <a:ext cx="720000" cy="75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 txBox="1"/>
          <p:nvPr>
            <p:ph type="title"/>
          </p:nvPr>
        </p:nvSpPr>
        <p:spPr>
          <a:xfrm>
            <a:off x="633918" y="2697956"/>
            <a:ext cx="78814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</a:pPr>
            <a:r>
              <a:rPr lang="de-DE"/>
              <a:t>Demo</a:t>
            </a:r>
            <a:endParaRPr/>
          </a:p>
        </p:txBody>
      </p:sp>
      <p:sp>
        <p:nvSpPr>
          <p:cNvPr id="248" name="Google Shape;248;p9"/>
          <p:cNvSpPr txBox="1"/>
          <p:nvPr>
            <p:ph idx="12" type="sldNum"/>
          </p:nvPr>
        </p:nvSpPr>
        <p:spPr>
          <a:xfrm>
            <a:off x="8623634" y="6492875"/>
            <a:ext cx="5203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311701" y="6338986"/>
            <a:ext cx="75475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[An dieser Stelle kann die Demo-Version oder der bereits erstellte Klubraum gezeigt werden]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Klubraum 4">
      <a:dk1>
        <a:srgbClr val="424242"/>
      </a:dk1>
      <a:lt1>
        <a:srgbClr val="FFFFFF"/>
      </a:lt1>
      <a:dk2>
        <a:srgbClr val="7F7E7D"/>
      </a:dk2>
      <a:lt2>
        <a:srgbClr val="E7E6E6"/>
      </a:lt2>
      <a:accent1>
        <a:srgbClr val="0177BC"/>
      </a:accent1>
      <a:accent2>
        <a:srgbClr val="C2185A"/>
      </a:accent2>
      <a:accent3>
        <a:srgbClr val="A5A5A5"/>
      </a:accent3>
      <a:accent4>
        <a:srgbClr val="FFC000"/>
      </a:accent4>
      <a:accent5>
        <a:srgbClr val="57A5EF"/>
      </a:accent5>
      <a:accent6>
        <a:srgbClr val="70AD47"/>
      </a:accent6>
      <a:hlink>
        <a:srgbClr val="0563C1"/>
      </a:hlink>
      <a:folHlink>
        <a:srgbClr val="8B0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2021-03-06T10:31:44Z</dcterms:created>
  <dc:creator>Steffen Haak</dc:creator>
</cp:coreProperties>
</file>